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3199" y="3420428"/>
            <a:ext cx="5648801" cy="1388745"/>
          </a:xfrm>
          <a:prstGeom prst="rect">
            <a:avLst/>
          </a:prstGeom>
          <a:noFill/>
          <a:ln/>
        </p:spPr>
        <p:txBody>
          <a:bodyPr wrap="square" rtlCol="0" anchor="t"/>
          <a:lstStyle/>
          <a:p>
            <a:pPr algn="ct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Les transition en CSS</a:t>
            </a:r>
            <a:endParaRPr lang="en-US" sz="4374" dirty="0"/>
          </a:p>
        </p:txBody>
      </p:sp>
      <p:pic>
        <p:nvPicPr>
          <p:cNvPr id="5" name="Image 1" descr="preencoded.png">    </p:cNvPr>
          <p:cNvPicPr>
            <a:picLocks noChangeAspect="1"/>
          </p:cNvPicPr>
          <p:nvPr/>
        </p:nvPicPr>
        <p:blipFill>
          <a:blip r:embed="rId2"/>
          <a:stretch>
            <a:fillRect/>
          </a:stretch>
        </p:blipFill>
        <p:spPr>
          <a:xfrm>
            <a:off x="7315200" y="0"/>
            <a:ext cx="7315200" cy="8229600"/>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66825"/>
            <a:ext cx="4488775" cy="555427"/>
          </a:xfrm>
          <a:prstGeom prst="rect">
            <a:avLst/>
          </a:prstGeom>
          <a:noFill/>
          <a:ln/>
        </p:spPr>
        <p:txBody>
          <a:bodyPr wrap="none" rtlCol="0" anchor="t"/>
          <a:lstStyle/>
          <a:p>
            <a:pPr indent="0" marL="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Conclusion and Q&amp;A</a:t>
            </a:r>
            <a:endParaRPr lang="en-US" sz="3499" dirty="0"/>
          </a:p>
        </p:txBody>
      </p:sp>
      <p:sp>
        <p:nvSpPr>
          <p:cNvPr id="5" name="Shape 2"/>
          <p:cNvSpPr/>
          <p:nvPr/>
        </p:nvSpPr>
        <p:spPr>
          <a:xfrm>
            <a:off x="2037993" y="2266593"/>
            <a:ext cx="10554414" cy="4696063"/>
          </a:xfrm>
          <a:prstGeom prst="roundRect">
            <a:avLst>
              <a:gd name="adj" fmla="val 2129"/>
            </a:avLst>
          </a:prstGeom>
          <a:noFill/>
          <a:ln w="7620">
            <a:solidFill>
              <a:srgbClr val="000000">
                <a:alpha val="8000"/>
              </a:srgbClr>
            </a:solidFill>
            <a:prstDash val="solid"/>
          </a:ln>
        </p:spPr>
      </p:sp>
      <p:sp>
        <p:nvSpPr>
          <p:cNvPr id="6" name="Shape 3"/>
          <p:cNvSpPr/>
          <p:nvPr/>
        </p:nvSpPr>
        <p:spPr>
          <a:xfrm>
            <a:off x="2045613" y="2274213"/>
            <a:ext cx="10539174" cy="637103"/>
          </a:xfrm>
          <a:prstGeom prst="rect">
            <a:avLst/>
          </a:prstGeom>
          <a:solidFill>
            <a:srgbClr val="FFFFFF">
              <a:alpha val="4000"/>
            </a:srgbClr>
          </a:solidFill>
          <a:ln/>
        </p:spPr>
      </p:sp>
      <p:sp>
        <p:nvSpPr>
          <p:cNvPr id="7" name="Text 4"/>
          <p:cNvSpPr/>
          <p:nvPr/>
        </p:nvSpPr>
        <p:spPr>
          <a:xfrm>
            <a:off x="2267903" y="2415064"/>
            <a:ext cx="2998113" cy="355402"/>
          </a:xfrm>
          <a:prstGeom prst="rect">
            <a:avLst/>
          </a:prstGeom>
          <a:noFill/>
          <a:ln/>
        </p:spPr>
        <p:txBody>
          <a:bodyPr wrap="none" rtlCol="0" anchor="t"/>
          <a:lstStyle/>
          <a:p>
            <a:pPr indent="0" marL="0">
              <a:lnSpc>
                <a:spcPts val="2799"/>
              </a:lnSpc>
              <a:buNone/>
            </a:pPr>
            <a:endParaRPr lang="en-US" sz="1750" dirty="0"/>
          </a:p>
        </p:txBody>
      </p:sp>
      <p:sp>
        <p:nvSpPr>
          <p:cNvPr id="8" name="Text 5"/>
          <p:cNvSpPr/>
          <p:nvPr/>
        </p:nvSpPr>
        <p:spPr>
          <a:xfrm>
            <a:off x="5717977" y="2415064"/>
            <a:ext cx="6644640"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Key Point Description</a:t>
            </a:r>
            <a:endParaRPr lang="en-US" sz="1750" dirty="0"/>
          </a:p>
        </p:txBody>
      </p:sp>
      <p:sp>
        <p:nvSpPr>
          <p:cNvPr id="9" name="Shape 6"/>
          <p:cNvSpPr/>
          <p:nvPr/>
        </p:nvSpPr>
        <p:spPr>
          <a:xfrm>
            <a:off x="2045613" y="2911316"/>
            <a:ext cx="10539174" cy="1347907"/>
          </a:xfrm>
          <a:prstGeom prst="rect">
            <a:avLst/>
          </a:prstGeom>
          <a:solidFill>
            <a:srgbClr val="000000">
              <a:alpha val="4000"/>
            </a:srgbClr>
          </a:solidFill>
          <a:ln/>
        </p:spPr>
      </p:sp>
      <p:sp>
        <p:nvSpPr>
          <p:cNvPr id="10" name="Text 7"/>
          <p:cNvSpPr/>
          <p:nvPr/>
        </p:nvSpPr>
        <p:spPr>
          <a:xfrm>
            <a:off x="2267903" y="3052167"/>
            <a:ext cx="2998113" cy="355402"/>
          </a:xfrm>
          <a:prstGeom prst="rect">
            <a:avLst/>
          </a:prstGeom>
          <a:noFill/>
          <a:ln/>
        </p:spPr>
        <p:txBody>
          <a:bodyPr wrap="none" rtlCol="0" anchor="t"/>
          <a:lstStyle/>
          <a:p>
            <a:pPr indent="0" marL="0">
              <a:lnSpc>
                <a:spcPts val="2799"/>
              </a:lnSpc>
              <a:buNone/>
            </a:pPr>
            <a:r>
              <a:rPr lang="en-US" sz="1750" dirty="0">
                <a:solidFill>
                  <a:srgbClr val="007EBD"/>
                </a:solidFill>
                <a:latin typeface="Eudoxus Sans" pitchFamily="34" charset="0"/>
                <a:ea typeface="Eudoxus Sans" pitchFamily="34" charset="-122"/>
                <a:cs typeface="Eudoxus Sans" pitchFamily="34" charset="-120"/>
              </a:rPr>
              <a:t>Summary of Key Points</a:t>
            </a:r>
            <a:endParaRPr lang="en-US" sz="1750" dirty="0"/>
          </a:p>
        </p:txBody>
      </p:sp>
      <p:sp>
        <p:nvSpPr>
          <p:cNvPr id="11" name="Text 8"/>
          <p:cNvSpPr/>
          <p:nvPr/>
        </p:nvSpPr>
        <p:spPr>
          <a:xfrm>
            <a:off x="5717977" y="3052167"/>
            <a:ext cx="6644640"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webinar, we discussed common time management challenges, solutions to overcome these challenges, and resources to help manage time more effectively.</a:t>
            </a:r>
            <a:endParaRPr lang="en-US" sz="1750" dirty="0"/>
          </a:p>
        </p:txBody>
      </p:sp>
      <p:sp>
        <p:nvSpPr>
          <p:cNvPr id="12" name="Shape 9"/>
          <p:cNvSpPr/>
          <p:nvPr/>
        </p:nvSpPr>
        <p:spPr>
          <a:xfrm>
            <a:off x="2045613" y="4259223"/>
            <a:ext cx="10539174" cy="1703308"/>
          </a:xfrm>
          <a:prstGeom prst="rect">
            <a:avLst/>
          </a:prstGeom>
          <a:solidFill>
            <a:srgbClr val="FFFFFF">
              <a:alpha val="4000"/>
            </a:srgbClr>
          </a:solidFill>
          <a:ln/>
        </p:spPr>
      </p:sp>
      <p:sp>
        <p:nvSpPr>
          <p:cNvPr id="13" name="Text 10"/>
          <p:cNvSpPr/>
          <p:nvPr/>
        </p:nvSpPr>
        <p:spPr>
          <a:xfrm>
            <a:off x="2267903" y="4400074"/>
            <a:ext cx="2998113" cy="355402"/>
          </a:xfrm>
          <a:prstGeom prst="rect">
            <a:avLst/>
          </a:prstGeom>
          <a:noFill/>
          <a:ln/>
        </p:spPr>
        <p:txBody>
          <a:bodyPr wrap="none" rtlCol="0" anchor="t"/>
          <a:lstStyle/>
          <a:p>
            <a:pPr indent="0" marL="0">
              <a:lnSpc>
                <a:spcPts val="2799"/>
              </a:lnSpc>
              <a:buNone/>
            </a:pPr>
            <a:r>
              <a:rPr lang="en-US" sz="1750" dirty="0">
                <a:solidFill>
                  <a:srgbClr val="007EBD"/>
                </a:solidFill>
                <a:latin typeface="Eudoxus Sans" pitchFamily="34" charset="0"/>
                <a:ea typeface="Eudoxus Sans" pitchFamily="34" charset="-122"/>
                <a:cs typeface="Eudoxus Sans" pitchFamily="34" charset="-120"/>
              </a:rPr>
              <a:t>Closing Remarks</a:t>
            </a:r>
            <a:endParaRPr lang="en-US" sz="1750" dirty="0"/>
          </a:p>
        </p:txBody>
      </p:sp>
      <p:sp>
        <p:nvSpPr>
          <p:cNvPr id="14" name="Text 11"/>
          <p:cNvSpPr/>
          <p:nvPr/>
        </p:nvSpPr>
        <p:spPr>
          <a:xfrm>
            <a:off x="5717977" y="4400074"/>
            <a:ext cx="6644640"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Time management is a valuable skill that requires focus and dedication in order to be successful. Utilizing the strategies, tools, and resources discussed in this webinar will help you become a master at managing your time.</a:t>
            </a:r>
            <a:endParaRPr lang="en-US" sz="1750" dirty="0"/>
          </a:p>
        </p:txBody>
      </p:sp>
      <p:sp>
        <p:nvSpPr>
          <p:cNvPr id="15" name="Shape 12"/>
          <p:cNvSpPr/>
          <p:nvPr/>
        </p:nvSpPr>
        <p:spPr>
          <a:xfrm>
            <a:off x="2045613" y="5962531"/>
            <a:ext cx="10539174" cy="992505"/>
          </a:xfrm>
          <a:prstGeom prst="rect">
            <a:avLst/>
          </a:prstGeom>
          <a:solidFill>
            <a:srgbClr val="000000">
              <a:alpha val="4000"/>
            </a:srgbClr>
          </a:solidFill>
          <a:ln/>
        </p:spPr>
      </p:sp>
      <p:sp>
        <p:nvSpPr>
          <p:cNvPr id="16" name="Text 13"/>
          <p:cNvSpPr/>
          <p:nvPr/>
        </p:nvSpPr>
        <p:spPr>
          <a:xfrm>
            <a:off x="2267903" y="6103382"/>
            <a:ext cx="2998113" cy="355402"/>
          </a:xfrm>
          <a:prstGeom prst="rect">
            <a:avLst/>
          </a:prstGeom>
          <a:noFill/>
          <a:ln/>
        </p:spPr>
        <p:txBody>
          <a:bodyPr wrap="none" rtlCol="0" anchor="t"/>
          <a:lstStyle/>
          <a:p>
            <a:pPr indent="0" marL="0">
              <a:lnSpc>
                <a:spcPts val="2799"/>
              </a:lnSpc>
              <a:buNone/>
            </a:pPr>
            <a:r>
              <a:rPr lang="en-US" sz="1750" dirty="0">
                <a:solidFill>
                  <a:srgbClr val="007EBD"/>
                </a:solidFill>
                <a:latin typeface="Eudoxus Sans" pitchFamily="34" charset="0"/>
                <a:ea typeface="Eudoxus Sans" pitchFamily="34" charset="-122"/>
                <a:cs typeface="Eudoxus Sans" pitchFamily="34" charset="-120"/>
              </a:rPr>
              <a:t>Q&amp;A Session</a:t>
            </a:r>
            <a:endParaRPr lang="en-US" sz="1750" dirty="0"/>
          </a:p>
        </p:txBody>
      </p:sp>
      <p:sp>
        <p:nvSpPr>
          <p:cNvPr id="17" name="Text 14"/>
          <p:cNvSpPr/>
          <p:nvPr/>
        </p:nvSpPr>
        <p:spPr>
          <a:xfrm>
            <a:off x="5717977" y="6103382"/>
            <a:ext cx="6644640"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At this time, we will open the floor to any questions you might have.</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495246"/>
          </a:xfrm>
          <a:prstGeom prst="rect">
            <a:avLst/>
          </a:prstGeom>
          <a:solidFill>
            <a:srgbClr val="FFFFFF">
              <a:alpha val="75000"/>
            </a:srgbClr>
          </a:solidFill>
          <a:ln/>
        </p:spPr>
      </p:sp>
      <p:sp>
        <p:nvSpPr>
          <p:cNvPr id="4" name="Text 1"/>
          <p:cNvSpPr/>
          <p:nvPr/>
        </p:nvSpPr>
        <p:spPr>
          <a:xfrm>
            <a:off x="3621167" y="567571"/>
            <a:ext cx="7388066" cy="497443"/>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Les transitions CSS vont nous permettre de modifier la valeur d’une propriété CSS de manière fluide et selon une durée que l’on va pouvoir définir.</a:t>
            </a:r>
            <a:endParaRPr lang="en-US" sz="1225" dirty="0"/>
          </a:p>
        </p:txBody>
      </p:sp>
      <p:sp>
        <p:nvSpPr>
          <p:cNvPr id="5" name="Text 2"/>
          <p:cNvSpPr/>
          <p:nvPr/>
        </p:nvSpPr>
        <p:spPr>
          <a:xfrm>
            <a:off x="3621167" y="1239917"/>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Nous allons commencer par étudier les propriétés complètes qui sont les suivantes :</a:t>
            </a:r>
            <a:endParaRPr lang="en-US" sz="1225" dirty="0"/>
          </a:p>
        </p:txBody>
      </p:sp>
      <p:sp>
        <p:nvSpPr>
          <p:cNvPr id="6" name="Text 3"/>
          <p:cNvSpPr/>
          <p:nvPr/>
        </p:nvSpPr>
        <p:spPr>
          <a:xfrm>
            <a:off x="3869888" y="1663541"/>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transition-property</a:t>
            </a:r>
            <a:pPr algn="l" indent="0" marL="0">
              <a:lnSpc>
                <a:spcPts val="1960"/>
              </a:lnSpc>
              <a:buNone/>
            </a:pPr>
            <a:r>
              <a:rPr lang="en-US" sz="1225" dirty="0">
                <a:solidFill>
                  <a:srgbClr val="F44444"/>
                </a:solidFill>
                <a:latin typeface="Eudoxus Sans" pitchFamily="34" charset="0"/>
                <a:ea typeface="Eudoxus Sans" pitchFamily="34" charset="-122"/>
                <a:cs typeface="Eudoxus Sans" pitchFamily="34" charset="-120"/>
              </a:rPr>
              <a:t> ;</a:t>
            </a:r>
            <a:endParaRPr lang="en-US" sz="1225" dirty="0"/>
          </a:p>
        </p:txBody>
      </p:sp>
      <p:sp>
        <p:nvSpPr>
          <p:cNvPr id="7" name="Text 4"/>
          <p:cNvSpPr/>
          <p:nvPr/>
        </p:nvSpPr>
        <p:spPr>
          <a:xfrm>
            <a:off x="3869888" y="1974413"/>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transition-duration</a:t>
            </a:r>
            <a:pPr algn="l" indent="0" marL="0">
              <a:lnSpc>
                <a:spcPts val="1960"/>
              </a:lnSpc>
              <a:buNone/>
            </a:pPr>
            <a:r>
              <a:rPr lang="en-US" sz="1225" dirty="0">
                <a:solidFill>
                  <a:srgbClr val="F44444"/>
                </a:solidFill>
                <a:latin typeface="Eudoxus Sans" pitchFamily="34" charset="0"/>
                <a:ea typeface="Eudoxus Sans" pitchFamily="34" charset="-122"/>
                <a:cs typeface="Eudoxus Sans" pitchFamily="34" charset="-120"/>
              </a:rPr>
              <a:t> ;</a:t>
            </a:r>
            <a:endParaRPr lang="en-US" sz="1225" dirty="0"/>
          </a:p>
        </p:txBody>
      </p:sp>
      <p:sp>
        <p:nvSpPr>
          <p:cNvPr id="8" name="Text 5"/>
          <p:cNvSpPr/>
          <p:nvPr/>
        </p:nvSpPr>
        <p:spPr>
          <a:xfrm>
            <a:off x="3869888" y="2285286"/>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transition-timing-function</a:t>
            </a:r>
            <a:pPr algn="l" indent="0" marL="0">
              <a:lnSpc>
                <a:spcPts val="1960"/>
              </a:lnSpc>
              <a:buNone/>
            </a:pPr>
            <a:r>
              <a:rPr lang="en-US" sz="1225" dirty="0">
                <a:solidFill>
                  <a:srgbClr val="F44444"/>
                </a:solidFill>
                <a:latin typeface="Eudoxus Sans" pitchFamily="34" charset="0"/>
                <a:ea typeface="Eudoxus Sans" pitchFamily="34" charset="-122"/>
                <a:cs typeface="Eudoxus Sans" pitchFamily="34" charset="-120"/>
              </a:rPr>
              <a:t> ;</a:t>
            </a:r>
            <a:endParaRPr lang="en-US" sz="1225" dirty="0"/>
          </a:p>
        </p:txBody>
      </p:sp>
      <p:sp>
        <p:nvSpPr>
          <p:cNvPr id="9" name="Text 6"/>
          <p:cNvSpPr/>
          <p:nvPr/>
        </p:nvSpPr>
        <p:spPr>
          <a:xfrm>
            <a:off x="3869888" y="2596158"/>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transition-</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delay</a:t>
            </a:r>
            <a:pPr algn="l" indent="0" marL="0">
              <a:lnSpc>
                <a:spcPts val="1960"/>
              </a:lnSpc>
              <a:buNone/>
            </a:pPr>
            <a:r>
              <a:rPr lang="en-US" sz="1225" dirty="0">
                <a:solidFill>
                  <a:srgbClr val="F44444"/>
                </a:solidFill>
                <a:latin typeface="Eudoxus Sans" pitchFamily="34" charset="0"/>
                <a:ea typeface="Eudoxus Sans" pitchFamily="34" charset="-122"/>
                <a:cs typeface="Eudoxus Sans" pitchFamily="34" charset="-120"/>
              </a:rPr>
              <a:t>.</a:t>
            </a:r>
            <a:endParaRPr lang="en-US" sz="1225" dirty="0"/>
          </a:p>
        </p:txBody>
      </p:sp>
      <p:sp>
        <p:nvSpPr>
          <p:cNvPr id="10" name="Text 7"/>
          <p:cNvSpPr/>
          <p:nvPr/>
        </p:nvSpPr>
        <p:spPr>
          <a:xfrm>
            <a:off x="3621167" y="3019782"/>
            <a:ext cx="7388066" cy="248722"/>
          </a:xfrm>
          <a:prstGeom prst="rect">
            <a:avLst/>
          </a:prstGeom>
          <a:noFill/>
          <a:ln/>
        </p:spPr>
        <p:txBody>
          <a:bodyPr wrap="none" rtlCol="0" anchor="t"/>
          <a:lstStyle/>
          <a:p>
            <a:pPr indent="0" marL="0">
              <a:lnSpc>
                <a:spcPts val="1960"/>
              </a:lnSpc>
              <a:buNone/>
            </a:pPr>
            <a:endParaRPr lang="en-US" sz="1225" dirty="0"/>
          </a:p>
        </p:txBody>
      </p:sp>
      <p:sp>
        <p:nvSpPr>
          <p:cNvPr id="11" name="Text 8"/>
          <p:cNvSpPr/>
          <p:nvPr/>
        </p:nvSpPr>
        <p:spPr>
          <a:xfrm>
            <a:off x="3870008" y="3443407"/>
            <a:ext cx="7139226" cy="746165"/>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272525"/>
                </a:solidFill>
                <a:latin typeface="Eudoxus Sans" pitchFamily="34" charset="0"/>
                <a:ea typeface="Eudoxus Sans" pitchFamily="34" charset="-122"/>
                <a:cs typeface="Eudoxus Sans" pitchFamily="34" charset="-120"/>
              </a:rPr>
              <a:t>La propriété </a:t>
            </a:r>
            <a:pPr algn="l" indent="0" marL="0">
              <a:lnSpc>
                <a:spcPts val="1960"/>
              </a:lnSpc>
              <a:buNone/>
            </a:pPr>
            <a:r>
              <a:rPr lang="en-US" sz="1225" dirty="0">
                <a:solidFill>
                  <a:srgbClr val="272525"/>
                </a:solidFill>
                <a:highlight>
                  <a:srgbClr val="E5F6FF"/>
                </a:highlight>
                <a:latin typeface="Consolas" pitchFamily="34" charset="0"/>
                <a:ea typeface="Consolas" pitchFamily="34" charset="-122"/>
                <a:cs typeface="Consolas" pitchFamily="34" charset="-120"/>
              </a:rPr>
              <a:t>transition-property</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va nous permettre de définir quelles propriétés vont être les cibles de nos transitions, c’est-à-dire quelles sont les propriétés dont la valeur va devoir changer progressivement</a:t>
            </a:r>
            <a:endParaRPr lang="en-US" sz="1225" dirty="0"/>
          </a:p>
        </p:txBody>
      </p:sp>
      <p:sp>
        <p:nvSpPr>
          <p:cNvPr id="12" name="Text 9"/>
          <p:cNvSpPr/>
          <p:nvPr/>
        </p:nvSpPr>
        <p:spPr>
          <a:xfrm>
            <a:off x="3870008" y="4539377"/>
            <a:ext cx="7139226" cy="746165"/>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dirty="0">
                <a:solidFill>
                  <a:srgbClr val="272525"/>
                </a:solidFill>
                <a:latin typeface="Eudoxus Sans" pitchFamily="34" charset="0"/>
                <a:ea typeface="Eudoxus Sans" pitchFamily="34" charset="-122"/>
                <a:cs typeface="Eudoxus Sans" pitchFamily="34" charset="-120"/>
              </a:rPr>
              <a:t>La propriété </a:t>
            </a:r>
            <a:pPr algn="l" indent="0" marL="0">
              <a:lnSpc>
                <a:spcPts val="1960"/>
              </a:lnSpc>
              <a:buNone/>
            </a:pPr>
            <a:r>
              <a:rPr lang="en-US" sz="1225" dirty="0">
                <a:solidFill>
                  <a:srgbClr val="272525"/>
                </a:solidFill>
                <a:highlight>
                  <a:srgbClr val="E5F6FF"/>
                </a:highlight>
                <a:latin typeface="Consolas" pitchFamily="34" charset="0"/>
                <a:ea typeface="Consolas" pitchFamily="34" charset="-122"/>
                <a:cs typeface="Consolas" pitchFamily="34" charset="-120"/>
              </a:rPr>
              <a:t>transition-duration</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va nous permettre de définir le temps que vont mettre les propriétés passées à </a:t>
            </a:r>
            <a:pPr algn="l" indent="0" marL="0">
              <a:lnSpc>
                <a:spcPts val="1960"/>
              </a:lnSpc>
              <a:buNone/>
            </a:pPr>
            <a:r>
              <a:rPr lang="en-US" sz="1225" dirty="0">
                <a:solidFill>
                  <a:srgbClr val="272525"/>
                </a:solidFill>
                <a:highlight>
                  <a:srgbClr val="E5F6FF"/>
                </a:highlight>
                <a:latin typeface="Consolas" pitchFamily="34" charset="0"/>
                <a:ea typeface="Consolas" pitchFamily="34" charset="-122"/>
                <a:cs typeface="Consolas" pitchFamily="34" charset="-120"/>
              </a:rPr>
              <a:t>transition-property</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pour passer d’une valeur de départ à une valeur d’arrivée. Nous allons pouvoir lui passer un nombre de secondes en valeur.</a:t>
            </a:r>
            <a:endParaRPr lang="en-US" sz="1225" dirty="0"/>
          </a:p>
        </p:txBody>
      </p:sp>
      <p:sp>
        <p:nvSpPr>
          <p:cNvPr id="13" name="Text 10"/>
          <p:cNvSpPr/>
          <p:nvPr/>
        </p:nvSpPr>
        <p:spPr>
          <a:xfrm>
            <a:off x="3621167" y="5460444"/>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endParaRPr lang="en-US" sz="1225" dirty="0"/>
          </a:p>
        </p:txBody>
      </p:sp>
      <p:sp>
        <p:nvSpPr>
          <p:cNvPr id="14" name="Text 11"/>
          <p:cNvSpPr/>
          <p:nvPr/>
        </p:nvSpPr>
        <p:spPr>
          <a:xfrm>
            <a:off x="3870008" y="5884069"/>
            <a:ext cx="7139226" cy="994886"/>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272525"/>
                </a:solidFill>
                <a:latin typeface="Eudoxus Sans" pitchFamily="34" charset="0"/>
                <a:ea typeface="Eudoxus Sans" pitchFamily="34" charset="-122"/>
                <a:cs typeface="Eudoxus Sans" pitchFamily="34" charset="-120"/>
              </a:rPr>
              <a:t>La propriété </a:t>
            </a:r>
            <a:pPr algn="l" indent="0" marL="0">
              <a:lnSpc>
                <a:spcPts val="1960"/>
              </a:lnSpc>
              <a:buNone/>
            </a:pPr>
            <a:r>
              <a:rPr lang="en-US" sz="1225" dirty="0">
                <a:solidFill>
                  <a:srgbClr val="272525"/>
                </a:solidFill>
                <a:highlight>
                  <a:srgbClr val="E5F6FF"/>
                </a:highlight>
                <a:latin typeface="Consolas" pitchFamily="34" charset="0"/>
                <a:ea typeface="Consolas" pitchFamily="34" charset="-122"/>
                <a:cs typeface="Consolas" pitchFamily="34" charset="-120"/>
              </a:rPr>
              <a:t>transition-timing-function</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va nous permettre de choisir la vitesse de la transition au sein de celle ci. Nous allons ainsi pouvoir créer des transitions totalement linéaires ou, au contraire, créer des transitions qui vont s’accélérer ou ralentir au milieu. Nous allons pouvoir passer les valeurs suivantes à cette propriété :</a:t>
            </a:r>
            <a:endParaRPr lang="en-US" sz="1225" dirty="0"/>
          </a:p>
        </p:txBody>
      </p:sp>
      <p:sp>
        <p:nvSpPr>
          <p:cNvPr id="15" name="Text 12"/>
          <p:cNvSpPr/>
          <p:nvPr/>
        </p:nvSpPr>
        <p:spPr>
          <a:xfrm>
            <a:off x="3869888" y="6941106"/>
            <a:ext cx="7139345" cy="497443"/>
          </a:xfrm>
          <a:prstGeom prst="rect">
            <a:avLst/>
          </a:prstGeom>
          <a:noFill/>
          <a:ln/>
        </p:spPr>
        <p:txBody>
          <a:bodyPr wrap="squar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ease</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valeur par défaut. Permet de créer une transition relativement lente au début puis qui s’accélère au milieu et qui se termine lentement ;</a:t>
            </a:r>
            <a:endParaRPr lang="en-US" sz="1225" dirty="0"/>
          </a:p>
        </p:txBody>
      </p:sp>
      <p:sp>
        <p:nvSpPr>
          <p:cNvPr id="16" name="Text 13"/>
          <p:cNvSpPr/>
          <p:nvPr/>
        </p:nvSpPr>
        <p:spPr>
          <a:xfrm>
            <a:off x="3869888" y="7500699"/>
            <a:ext cx="7139345" cy="497443"/>
          </a:xfrm>
          <a:prstGeom prst="rect">
            <a:avLst/>
          </a:prstGeom>
          <a:noFill/>
          <a:ln/>
        </p:spPr>
        <p:txBody>
          <a:bodyPr wrap="squar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linear</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permet de créer une transition totalement linéaire c’est-à-dire qui va aller à la même vitesse du début à la fin ;</a:t>
            </a:r>
            <a:endParaRPr lang="en-US" sz="1225" dirty="0"/>
          </a:p>
        </p:txBody>
      </p:sp>
      <p:sp>
        <p:nvSpPr>
          <p:cNvPr id="17" name="Text 14"/>
          <p:cNvSpPr/>
          <p:nvPr/>
        </p:nvSpPr>
        <p:spPr>
          <a:xfrm>
            <a:off x="3869888" y="8060293"/>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ease-in</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permet de créer une transition avec un départ lent puis qui s’accélère ensuite ;</a:t>
            </a:r>
            <a:endParaRPr lang="en-US" sz="1225" dirty="0"/>
          </a:p>
        </p:txBody>
      </p:sp>
      <p:sp>
        <p:nvSpPr>
          <p:cNvPr id="18" name="Text 15"/>
          <p:cNvSpPr/>
          <p:nvPr/>
        </p:nvSpPr>
        <p:spPr>
          <a:xfrm>
            <a:off x="3869888" y="8371165"/>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ease-out</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permet de créer une transition qui va ralentir à la fin ;</a:t>
            </a:r>
            <a:endParaRPr lang="en-US" sz="1225" dirty="0"/>
          </a:p>
        </p:txBody>
      </p:sp>
      <p:sp>
        <p:nvSpPr>
          <p:cNvPr id="19" name="Text 16"/>
          <p:cNvSpPr/>
          <p:nvPr/>
        </p:nvSpPr>
        <p:spPr>
          <a:xfrm>
            <a:off x="3869888" y="8682038"/>
            <a:ext cx="7139345" cy="746165"/>
          </a:xfrm>
          <a:prstGeom prst="rect">
            <a:avLst/>
          </a:prstGeom>
          <a:noFill/>
          <a:ln/>
        </p:spPr>
        <p:txBody>
          <a:bodyPr wrap="squar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ease-in-out</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permet de créer une transition lente au début puis qui s’accélère au milieu et qui se termine lentement. Ressemble fortement à </a:t>
            </a:r>
            <a:pPr algn="l" indent="0" marL="0">
              <a:lnSpc>
                <a:spcPts val="1960"/>
              </a:lnSpc>
              <a:buNone/>
            </a:pPr>
            <a:r>
              <a:rPr lang="en-US" sz="1225" dirty="0">
                <a:solidFill>
                  <a:srgbClr val="272525"/>
                </a:solidFill>
                <a:highlight>
                  <a:srgbClr val="E5F6FF"/>
                </a:highlight>
                <a:latin typeface="Consolas" pitchFamily="34" charset="0"/>
                <a:ea typeface="Consolas" pitchFamily="34" charset="-122"/>
                <a:cs typeface="Consolas" pitchFamily="34" charset="-120"/>
              </a:rPr>
              <a:t>transition-timing-function : ease</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mais démarre plus lentement ;</a:t>
            </a:r>
            <a:endParaRPr lang="en-US" sz="1225" dirty="0"/>
          </a:p>
        </p:txBody>
      </p:sp>
      <p:sp>
        <p:nvSpPr>
          <p:cNvPr id="20" name="Text 17"/>
          <p:cNvSpPr/>
          <p:nvPr/>
        </p:nvSpPr>
        <p:spPr>
          <a:xfrm>
            <a:off x="3869888" y="9490353"/>
            <a:ext cx="7139345" cy="497443"/>
          </a:xfrm>
          <a:prstGeom prst="rect">
            <a:avLst/>
          </a:prstGeom>
          <a:noFill/>
          <a:ln/>
        </p:spPr>
        <p:txBody>
          <a:bodyPr wrap="square" rtlCol="0" anchor="t"/>
          <a:lstStyle/>
          <a:p>
            <a:pPr algn="l" marL="342900" indent="-342900">
              <a:lnSpc>
                <a:spcPts val="1960"/>
              </a:lnSpc>
              <a:buSzPct val="100000"/>
              <a:buChar char="•"/>
            </a:pPr>
            <a:r>
              <a:rPr lang="en-US" sz="1225" dirty="0">
                <a:solidFill>
                  <a:srgbClr val="272525"/>
                </a:solidFill>
                <a:highlight>
                  <a:srgbClr val="E5F6FF"/>
                </a:highlight>
                <a:latin typeface="Consolas" pitchFamily="34" charset="0"/>
                <a:ea typeface="Consolas" pitchFamily="34" charset="-122"/>
                <a:cs typeface="Consolas" pitchFamily="34" charset="-120"/>
              </a:rPr>
              <a:t>cubic-bezier(x1,y1,x2,y2)</a:t>
            </a:r>
            <a:pPr algn="l"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 sert à créer une transition à la vitesse totalement personnalisé en renseignant une courbe de Bézier.</a:t>
            </a:r>
            <a:endParaRPr lang="en-US" sz="1225" dirty="0"/>
          </a:p>
        </p:txBody>
      </p:sp>
      <p:pic>
        <p:nvPicPr>
          <p:cNvPr id="21" name="Image 1" descr="preencoded.png">    </p:cNvPr>
          <p:cNvPicPr>
            <a:picLocks noChangeAspect="1"/>
          </p:cNvPicPr>
          <p:nvPr/>
        </p:nvPicPr>
        <p:blipFill>
          <a:blip r:embed="rId2"/>
          <a:stretch>
            <a:fillRect/>
          </a:stretch>
        </p:blipFill>
        <p:spPr>
          <a:xfrm>
            <a:off x="3621167" y="10162699"/>
            <a:ext cx="7388066" cy="866061"/>
          </a:xfrm>
          <a:prstGeom prst="rect">
            <a:avLst/>
          </a:prstGeom>
        </p:spPr>
      </p:pic>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51629"/>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My Experience </a:t>
            </a:r>
            <a:endParaRPr lang="en-US" sz="4374" dirty="0"/>
          </a:p>
        </p:txBody>
      </p:sp>
      <p:pic>
        <p:nvPicPr>
          <p:cNvPr id="5" name="Image 1" descr="preencoded.png">    </p:cNvPr>
          <p:cNvPicPr>
            <a:picLocks noChangeAspect="1"/>
          </p:cNvPicPr>
          <p:nvPr/>
        </p:nvPicPr>
        <p:blipFill>
          <a:blip r:embed="rId2"/>
          <a:stretch>
            <a:fillRect/>
          </a:stretch>
        </p:blipFill>
        <p:spPr>
          <a:xfrm>
            <a:off x="2037993" y="1929170"/>
            <a:ext cx="5006221" cy="5398770"/>
          </a:xfrm>
          <a:prstGeom prst="rect">
            <a:avLst/>
          </a:prstGeom>
        </p:spPr>
      </p:pic>
      <p:sp>
        <p:nvSpPr>
          <p:cNvPr id="6" name="Text 2"/>
          <p:cNvSpPr/>
          <p:nvPr/>
        </p:nvSpPr>
        <p:spPr>
          <a:xfrm>
            <a:off x="7593806" y="1901428"/>
            <a:ext cx="5006221" cy="4164806"/>
          </a:xfrm>
          <a:prstGeom prst="rect">
            <a:avLst/>
          </a:prstGeom>
          <a:noFill/>
          <a:ln/>
        </p:spPr>
        <p:txBody>
          <a:bodyPr wrap="square" rtlCol="0" anchor="t"/>
          <a:lstStyle/>
          <a:p>
            <a:pPr algn="l" indent="0" marL="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I have been working in this field for several years and I have gained a wealth of knowledge and expertise. I have had the opportunity to work with a variety of people from all walks of life, which has given me the ability to understand and empathize with different perspectives.</a:t>
            </a:r>
            <a:endParaRPr lang="en-US" sz="262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72634"/>
            <a:ext cx="8004810" cy="555427"/>
          </a:xfrm>
          <a:prstGeom prst="rect">
            <a:avLst/>
          </a:prstGeom>
          <a:noFill/>
          <a:ln/>
        </p:spPr>
        <p:txBody>
          <a:bodyPr wrap="none" rtlCol="0" anchor="t"/>
          <a:lstStyle/>
          <a:p>
            <a:pPr indent="0" marL="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Why Time Management is Important</a:t>
            </a:r>
            <a:endParaRPr lang="en-US" sz="3499" dirty="0"/>
          </a:p>
        </p:txBody>
      </p:sp>
      <p:sp>
        <p:nvSpPr>
          <p:cNvPr id="5" name="Shape 2"/>
          <p:cNvSpPr/>
          <p:nvPr/>
        </p:nvSpPr>
        <p:spPr>
          <a:xfrm>
            <a:off x="7293054" y="2072402"/>
            <a:ext cx="44410" cy="5084564"/>
          </a:xfrm>
          <a:prstGeom prst="roundRect">
            <a:avLst>
              <a:gd name="adj" fmla="val 225151"/>
            </a:avLst>
          </a:prstGeom>
          <a:solidFill>
            <a:srgbClr val="B2D4E5"/>
          </a:solidFill>
          <a:ln/>
        </p:spPr>
      </p:sp>
      <p:sp>
        <p:nvSpPr>
          <p:cNvPr id="6" name="Shape 3"/>
          <p:cNvSpPr/>
          <p:nvPr/>
        </p:nvSpPr>
        <p:spPr>
          <a:xfrm>
            <a:off x="6287631" y="2473702"/>
            <a:ext cx="777597" cy="44410"/>
          </a:xfrm>
          <a:prstGeom prst="roundRect">
            <a:avLst>
              <a:gd name="adj" fmla="val 225151"/>
            </a:avLst>
          </a:prstGeom>
          <a:solidFill>
            <a:srgbClr val="B2D4E5"/>
          </a:solidFill>
          <a:ln/>
        </p:spPr>
      </p:sp>
      <p:sp>
        <p:nvSpPr>
          <p:cNvPr id="7" name="Shape 4"/>
          <p:cNvSpPr/>
          <p:nvPr/>
        </p:nvSpPr>
        <p:spPr>
          <a:xfrm>
            <a:off x="7065228" y="2245995"/>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7247513" y="2287667"/>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2037993" y="2294573"/>
            <a:ext cx="4055150" cy="694373"/>
          </a:xfrm>
          <a:prstGeom prst="rect">
            <a:avLst/>
          </a:prstGeom>
          <a:noFill/>
          <a:ln/>
        </p:spPr>
        <p:txBody>
          <a:bodyPr wrap="squar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Definition of Time Management</a:t>
            </a:r>
            <a:endParaRPr lang="en-US" sz="2187" dirty="0"/>
          </a:p>
        </p:txBody>
      </p:sp>
      <p:sp>
        <p:nvSpPr>
          <p:cNvPr id="10" name="Text 7"/>
          <p:cNvSpPr/>
          <p:nvPr/>
        </p:nvSpPr>
        <p:spPr>
          <a:xfrm>
            <a:off x="2037993" y="3122176"/>
            <a:ext cx="4055150" cy="1066205"/>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Time management is the ability to plan and organize activities in order to use time most efficiently.</a:t>
            </a:r>
            <a:endParaRPr lang="en-US" sz="1750" dirty="0"/>
          </a:p>
        </p:txBody>
      </p:sp>
      <p:sp>
        <p:nvSpPr>
          <p:cNvPr id="11" name="Shape 8"/>
          <p:cNvSpPr/>
          <p:nvPr/>
        </p:nvSpPr>
        <p:spPr>
          <a:xfrm>
            <a:off x="7565172" y="3584555"/>
            <a:ext cx="777597" cy="44410"/>
          </a:xfrm>
          <a:prstGeom prst="roundRect">
            <a:avLst>
              <a:gd name="adj" fmla="val 225151"/>
            </a:avLst>
          </a:prstGeom>
          <a:solidFill>
            <a:srgbClr val="B2D4E5"/>
          </a:solidFill>
          <a:ln/>
        </p:spPr>
      </p:sp>
      <p:sp>
        <p:nvSpPr>
          <p:cNvPr id="12" name="Shape 9"/>
          <p:cNvSpPr/>
          <p:nvPr/>
        </p:nvSpPr>
        <p:spPr>
          <a:xfrm>
            <a:off x="7065228" y="3356848"/>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7218105" y="3398520"/>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8537258" y="3405426"/>
            <a:ext cx="4055150" cy="694373"/>
          </a:xfrm>
          <a:prstGeom prst="rect">
            <a:avLst/>
          </a:prstGeom>
          <a:noFill/>
          <a:ln/>
        </p:spPr>
        <p:txBody>
          <a:bodyPr wrap="squar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Importance of Effective Time Management</a:t>
            </a:r>
            <a:endParaRPr lang="en-US" sz="2187" dirty="0"/>
          </a:p>
        </p:txBody>
      </p:sp>
      <p:sp>
        <p:nvSpPr>
          <p:cNvPr id="15" name="Text 12"/>
          <p:cNvSpPr/>
          <p:nvPr/>
        </p:nvSpPr>
        <p:spPr>
          <a:xfrm>
            <a:off x="8537258" y="4233029"/>
            <a:ext cx="4055150"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Effective time management allows individuals to control stress levels, increase productivity, and accomplish goals.</a:t>
            </a:r>
            <a:endParaRPr lang="en-US" sz="1750" dirty="0"/>
          </a:p>
        </p:txBody>
      </p:sp>
      <p:sp>
        <p:nvSpPr>
          <p:cNvPr id="16" name="Shape 13"/>
          <p:cNvSpPr/>
          <p:nvPr/>
        </p:nvSpPr>
        <p:spPr>
          <a:xfrm>
            <a:off x="6287631" y="5042356"/>
            <a:ext cx="777597" cy="44410"/>
          </a:xfrm>
          <a:prstGeom prst="roundRect">
            <a:avLst>
              <a:gd name="adj" fmla="val 225151"/>
            </a:avLst>
          </a:prstGeom>
          <a:solidFill>
            <a:srgbClr val="B2D4E5"/>
          </a:solidFill>
          <a:ln/>
        </p:spPr>
      </p:sp>
      <p:sp>
        <p:nvSpPr>
          <p:cNvPr id="17" name="Shape 14"/>
          <p:cNvSpPr/>
          <p:nvPr/>
        </p:nvSpPr>
        <p:spPr>
          <a:xfrm>
            <a:off x="7065228" y="4814649"/>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215366" y="4856321"/>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2037993" y="4863227"/>
            <a:ext cx="4055150" cy="694373"/>
          </a:xfrm>
          <a:prstGeom prst="rect">
            <a:avLst/>
          </a:prstGeom>
          <a:noFill/>
          <a:ln/>
        </p:spPr>
        <p:txBody>
          <a:bodyPr wrap="squar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Consequences of Poor Time Management</a:t>
            </a:r>
            <a:endParaRPr lang="en-US" sz="2187" dirty="0"/>
          </a:p>
        </p:txBody>
      </p:sp>
      <p:sp>
        <p:nvSpPr>
          <p:cNvPr id="20" name="Text 17"/>
          <p:cNvSpPr/>
          <p:nvPr/>
        </p:nvSpPr>
        <p:spPr>
          <a:xfrm>
            <a:off x="2037993" y="5690830"/>
            <a:ext cx="4055150" cy="1066205"/>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Poor time management can lead to increased stress, missed deadlines, and decreased productivity.</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53766"/>
            <a:ext cx="8613100" cy="555427"/>
          </a:xfrm>
          <a:prstGeom prst="rect">
            <a:avLst/>
          </a:prstGeom>
          <a:noFill/>
          <a:ln/>
        </p:spPr>
        <p:txBody>
          <a:bodyPr wrap="none" rtlCol="0" anchor="t"/>
          <a:lstStyle/>
          <a:p>
            <a:pPr indent="0" marL="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Common Time Management Challenges</a:t>
            </a:r>
            <a:endParaRPr lang="en-US" sz="3499" dirty="0"/>
          </a:p>
        </p:txBody>
      </p:sp>
      <p:sp>
        <p:nvSpPr>
          <p:cNvPr id="5" name="Shape 2"/>
          <p:cNvSpPr/>
          <p:nvPr/>
        </p:nvSpPr>
        <p:spPr>
          <a:xfrm>
            <a:off x="2037993" y="2553533"/>
            <a:ext cx="3370064" cy="4122182"/>
          </a:xfrm>
          <a:prstGeom prst="roundRect">
            <a:avLst>
              <a:gd name="adj" fmla="val 2967"/>
            </a:avLst>
          </a:prstGeom>
          <a:solidFill>
            <a:srgbClr val="CCEEFF"/>
          </a:solidFill>
          <a:ln w="7620">
            <a:solidFill>
              <a:srgbClr val="B2D4E5"/>
            </a:solidFill>
            <a:prstDash val="solid"/>
          </a:ln>
        </p:spPr>
      </p:sp>
      <p:sp>
        <p:nvSpPr>
          <p:cNvPr id="6" name="Text 3"/>
          <p:cNvSpPr/>
          <p:nvPr/>
        </p:nvSpPr>
        <p:spPr>
          <a:xfrm>
            <a:off x="2267783" y="2783324"/>
            <a:ext cx="2910483"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Identifying Common Challenges</a:t>
            </a:r>
            <a:endParaRPr lang="en-US" sz="2187" dirty="0"/>
          </a:p>
        </p:txBody>
      </p:sp>
      <p:sp>
        <p:nvSpPr>
          <p:cNvPr id="7" name="Text 4"/>
          <p:cNvSpPr/>
          <p:nvPr/>
        </p:nvSpPr>
        <p:spPr>
          <a:xfrm>
            <a:off x="2267783" y="3610928"/>
            <a:ext cx="2910483"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Procrastination, lack of focus, and interruptions are common time management challenges.</a:t>
            </a:r>
            <a:endParaRPr lang="en-US" sz="1750" dirty="0"/>
          </a:p>
        </p:txBody>
      </p:sp>
      <p:sp>
        <p:nvSpPr>
          <p:cNvPr id="8" name="Shape 5"/>
          <p:cNvSpPr/>
          <p:nvPr/>
        </p:nvSpPr>
        <p:spPr>
          <a:xfrm>
            <a:off x="5630228" y="2553533"/>
            <a:ext cx="3370064" cy="4122182"/>
          </a:xfrm>
          <a:prstGeom prst="roundRect">
            <a:avLst>
              <a:gd name="adj" fmla="val 2967"/>
            </a:avLst>
          </a:prstGeom>
          <a:solidFill>
            <a:srgbClr val="CCEEFF"/>
          </a:solidFill>
          <a:ln w="7620">
            <a:solidFill>
              <a:srgbClr val="B2D4E5"/>
            </a:solidFill>
            <a:prstDash val="solid"/>
          </a:ln>
        </p:spPr>
      </p:sp>
      <p:sp>
        <p:nvSpPr>
          <p:cNvPr id="9" name="Text 6"/>
          <p:cNvSpPr/>
          <p:nvPr/>
        </p:nvSpPr>
        <p:spPr>
          <a:xfrm>
            <a:off x="5860018" y="2783324"/>
            <a:ext cx="2910483"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Understanding the Causes</a:t>
            </a:r>
            <a:endParaRPr lang="en-US" sz="2187" dirty="0"/>
          </a:p>
        </p:txBody>
      </p:sp>
      <p:sp>
        <p:nvSpPr>
          <p:cNvPr id="10" name="Text 7"/>
          <p:cNvSpPr/>
          <p:nvPr/>
        </p:nvSpPr>
        <p:spPr>
          <a:xfrm>
            <a:off x="5860018" y="3610928"/>
            <a:ext cx="2910483"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causes of these challenges can range from lack of motivation to distractions from technology.</a:t>
            </a:r>
            <a:endParaRPr lang="en-US" sz="1750" dirty="0"/>
          </a:p>
        </p:txBody>
      </p:sp>
      <p:sp>
        <p:nvSpPr>
          <p:cNvPr id="11" name="Shape 8"/>
          <p:cNvSpPr/>
          <p:nvPr/>
        </p:nvSpPr>
        <p:spPr>
          <a:xfrm>
            <a:off x="9222462" y="2553533"/>
            <a:ext cx="3370064" cy="4122182"/>
          </a:xfrm>
          <a:prstGeom prst="roundRect">
            <a:avLst>
              <a:gd name="adj" fmla="val 2967"/>
            </a:avLst>
          </a:prstGeom>
          <a:solidFill>
            <a:srgbClr val="CCEEFF"/>
          </a:solidFill>
          <a:ln w="7620">
            <a:solidFill>
              <a:srgbClr val="B2D4E5"/>
            </a:solidFill>
            <a:prstDash val="solid"/>
          </a:ln>
        </p:spPr>
      </p:sp>
      <p:sp>
        <p:nvSpPr>
          <p:cNvPr id="12" name="Text 9"/>
          <p:cNvSpPr/>
          <p:nvPr/>
        </p:nvSpPr>
        <p:spPr>
          <a:xfrm>
            <a:off x="9452253" y="2783324"/>
            <a:ext cx="2910483" cy="1041559"/>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Solutions to Overcome Challenges</a:t>
            </a:r>
            <a:endParaRPr lang="en-US" sz="2187" dirty="0"/>
          </a:p>
        </p:txBody>
      </p:sp>
      <p:sp>
        <p:nvSpPr>
          <p:cNvPr id="13" name="Text 10"/>
          <p:cNvSpPr/>
          <p:nvPr/>
        </p:nvSpPr>
        <p:spPr>
          <a:xfrm>
            <a:off x="9452253" y="3958114"/>
            <a:ext cx="2910483" cy="2487811"/>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Fortunately, there are several solutions to help manage time more efficiently, such as setting goals and priorities, creating a schedule, and delegating tasks.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798915"/>
            <a:ext cx="8366522" cy="555427"/>
          </a:xfrm>
          <a:prstGeom prst="rect">
            <a:avLst/>
          </a:prstGeom>
          <a:noFill/>
          <a:ln/>
        </p:spPr>
        <p:txBody>
          <a:bodyPr wrap="none" rtlCol="0" anchor="t"/>
          <a:lstStyle/>
          <a:p>
            <a:pPr indent="0" marL="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Effective Time Management Strategies</a:t>
            </a:r>
            <a:endParaRPr lang="en-US" sz="3499" dirty="0"/>
          </a:p>
        </p:txBody>
      </p:sp>
      <p:sp>
        <p:nvSpPr>
          <p:cNvPr id="5" name="Text 2"/>
          <p:cNvSpPr/>
          <p:nvPr/>
        </p:nvSpPr>
        <p:spPr>
          <a:xfrm>
            <a:off x="2037993" y="2826425"/>
            <a:ext cx="2232065"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Setting Goals and Priorities</a:t>
            </a:r>
            <a:endParaRPr lang="en-US" sz="2187" dirty="0"/>
          </a:p>
        </p:txBody>
      </p:sp>
      <p:sp>
        <p:nvSpPr>
          <p:cNvPr id="6" name="Text 3"/>
          <p:cNvSpPr/>
          <p:nvPr/>
        </p:nvSpPr>
        <p:spPr>
          <a:xfrm>
            <a:off x="2037993" y="3742968"/>
            <a:ext cx="2232065"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Focus on the activities that are most important and set realistic goals to stay on track.</a:t>
            </a:r>
            <a:endParaRPr lang="en-US" sz="1750" dirty="0"/>
          </a:p>
        </p:txBody>
      </p:sp>
      <p:sp>
        <p:nvSpPr>
          <p:cNvPr id="7" name="Text 4"/>
          <p:cNvSpPr/>
          <p:nvPr/>
        </p:nvSpPr>
        <p:spPr>
          <a:xfrm>
            <a:off x="4819650" y="2826425"/>
            <a:ext cx="2232065"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Creating a Schedule</a:t>
            </a:r>
            <a:endParaRPr lang="en-US" sz="2187" dirty="0"/>
          </a:p>
        </p:txBody>
      </p:sp>
      <p:sp>
        <p:nvSpPr>
          <p:cNvPr id="8" name="Text 5"/>
          <p:cNvSpPr/>
          <p:nvPr/>
        </p:nvSpPr>
        <p:spPr>
          <a:xfrm>
            <a:off x="4819650" y="3742968"/>
            <a:ext cx="2232065"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Create a detailed plan outlining tasks and when they need to be completed.</a:t>
            </a:r>
            <a:endParaRPr lang="en-US" sz="1750" dirty="0"/>
          </a:p>
        </p:txBody>
      </p:sp>
      <p:sp>
        <p:nvSpPr>
          <p:cNvPr id="9" name="Text 6"/>
          <p:cNvSpPr/>
          <p:nvPr/>
        </p:nvSpPr>
        <p:spPr>
          <a:xfrm>
            <a:off x="7601307" y="2826425"/>
            <a:ext cx="2232065"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Delegating Tasks</a:t>
            </a:r>
            <a:endParaRPr lang="en-US" sz="2187" dirty="0"/>
          </a:p>
        </p:txBody>
      </p:sp>
      <p:sp>
        <p:nvSpPr>
          <p:cNvPr id="10" name="Text 7"/>
          <p:cNvSpPr/>
          <p:nvPr/>
        </p:nvSpPr>
        <p:spPr>
          <a:xfrm>
            <a:off x="7601307" y="3742968"/>
            <a:ext cx="2232065" cy="2487811"/>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Take advantage of outside sources for tasks that can be done more efficiently and effectively by another person.</a:t>
            </a:r>
            <a:endParaRPr lang="en-US" sz="1750" dirty="0"/>
          </a:p>
        </p:txBody>
      </p:sp>
      <p:sp>
        <p:nvSpPr>
          <p:cNvPr id="11" name="Text 8"/>
          <p:cNvSpPr/>
          <p:nvPr/>
        </p:nvSpPr>
        <p:spPr>
          <a:xfrm>
            <a:off x="10382964" y="2826425"/>
            <a:ext cx="2232065"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Avoiding Distractions</a:t>
            </a:r>
            <a:endParaRPr lang="en-US" sz="2187" dirty="0"/>
          </a:p>
        </p:txBody>
      </p:sp>
      <p:sp>
        <p:nvSpPr>
          <p:cNvPr id="12" name="Text 9"/>
          <p:cNvSpPr/>
          <p:nvPr/>
        </p:nvSpPr>
        <p:spPr>
          <a:xfrm>
            <a:off x="10382964" y="3742968"/>
            <a:ext cx="2232065"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what distracts you and limit or eliminate it from your daily routine.</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298144" y="582335"/>
            <a:ext cx="8772287" cy="528042"/>
          </a:xfrm>
          <a:prstGeom prst="rect">
            <a:avLst/>
          </a:prstGeom>
          <a:noFill/>
          <a:ln/>
        </p:spPr>
        <p:txBody>
          <a:bodyPr wrap="none" rtlCol="0" anchor="t"/>
          <a:lstStyle/>
          <a:p>
            <a:pPr indent="0" marL="0">
              <a:lnSpc>
                <a:spcPts val="4158"/>
              </a:lnSpc>
              <a:buNone/>
            </a:pPr>
            <a:r>
              <a:rPr lang="en-US" sz="3327" b="1" dirty="0">
                <a:solidFill>
                  <a:srgbClr val="000000"/>
                </a:solidFill>
                <a:latin typeface="p22-mackinac-pro" pitchFamily="34" charset="0"/>
                <a:ea typeface="p22-mackinac-pro" pitchFamily="34" charset="-122"/>
                <a:cs typeface="p22-mackinac-pro" pitchFamily="34" charset="-120"/>
              </a:rPr>
              <a:t>Tools and Resources for Time Management</a:t>
            </a:r>
            <a:endParaRPr lang="en-US" sz="3327" dirty="0"/>
          </a:p>
        </p:txBody>
      </p:sp>
      <p:sp>
        <p:nvSpPr>
          <p:cNvPr id="5" name="Shape 2"/>
          <p:cNvSpPr/>
          <p:nvPr/>
        </p:nvSpPr>
        <p:spPr>
          <a:xfrm>
            <a:off x="2298144" y="1697831"/>
            <a:ext cx="475298" cy="475298"/>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471380" y="1737479"/>
            <a:ext cx="128707" cy="396002"/>
          </a:xfrm>
          <a:prstGeom prst="rect">
            <a:avLst/>
          </a:prstGeom>
          <a:noFill/>
          <a:ln/>
        </p:spPr>
        <p:txBody>
          <a:bodyPr wrap="none" rtlCol="0" anchor="t"/>
          <a:lstStyle/>
          <a:p>
            <a:pPr algn="ctr" indent="0" marL="0">
              <a:lnSpc>
                <a:spcPts val="3119"/>
              </a:lnSpc>
              <a:buNone/>
            </a:pPr>
            <a:r>
              <a:rPr lang="en-US" sz="2495" b="1" dirty="0">
                <a:solidFill>
                  <a:srgbClr val="272525"/>
                </a:solidFill>
                <a:latin typeface="p22-mackinac-pro" pitchFamily="34" charset="0"/>
                <a:ea typeface="p22-mackinac-pro" pitchFamily="34" charset="-122"/>
                <a:cs typeface="p22-mackinac-pro" pitchFamily="34" charset="-120"/>
              </a:rPr>
              <a:t>1</a:t>
            </a:r>
            <a:endParaRPr lang="en-US" sz="2495" dirty="0"/>
          </a:p>
        </p:txBody>
      </p:sp>
      <p:sp>
        <p:nvSpPr>
          <p:cNvPr id="7" name="Text 4"/>
          <p:cNvSpPr/>
          <p:nvPr/>
        </p:nvSpPr>
        <p:spPr>
          <a:xfrm>
            <a:off x="2984659" y="1770459"/>
            <a:ext cx="2773204" cy="330041"/>
          </a:xfrm>
          <a:prstGeom prst="rect">
            <a:avLst/>
          </a:prstGeom>
          <a:noFill/>
          <a:ln/>
        </p:spPr>
        <p:txBody>
          <a:bodyPr wrap="none" rtlCol="0" anchor="t"/>
          <a:lstStyle/>
          <a:p>
            <a:pPr indent="0" marL="0">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Technology Solutions</a:t>
            </a:r>
            <a:endParaRPr lang="en-US" sz="2079" dirty="0"/>
          </a:p>
        </p:txBody>
      </p:sp>
      <p:sp>
        <p:nvSpPr>
          <p:cNvPr id="8" name="Text 5"/>
          <p:cNvSpPr/>
          <p:nvPr/>
        </p:nvSpPr>
        <p:spPr>
          <a:xfrm>
            <a:off x="2984659" y="2227183"/>
            <a:ext cx="9347597" cy="675799"/>
          </a:xfrm>
          <a:prstGeom prst="rect">
            <a:avLst/>
          </a:prstGeom>
          <a:noFill/>
          <a:ln/>
        </p:spPr>
        <p:txBody>
          <a:bodyPr wrap="square" rtlCol="0" anchor="t"/>
          <a:lstStyle/>
          <a:p>
            <a:pPr indent="0" marL="0">
              <a:lnSpc>
                <a:spcPts val="2661"/>
              </a:lnSpc>
              <a:buNone/>
            </a:pPr>
            <a:r>
              <a:rPr lang="en-US" sz="1663" dirty="0">
                <a:solidFill>
                  <a:srgbClr val="272525"/>
                </a:solidFill>
                <a:latin typeface="Eudoxus Sans" pitchFamily="34" charset="0"/>
                <a:ea typeface="Eudoxus Sans" pitchFamily="34" charset="-122"/>
                <a:cs typeface="Eudoxus Sans" pitchFamily="34" charset="-120"/>
              </a:rPr>
              <a:t>Use technology solutions such as turning off notifications and silencing your phone to help minimize distractions.</a:t>
            </a:r>
            <a:endParaRPr lang="en-US" sz="1663" dirty="0"/>
          </a:p>
        </p:txBody>
      </p:sp>
      <p:sp>
        <p:nvSpPr>
          <p:cNvPr id="9" name="Shape 6"/>
          <p:cNvSpPr/>
          <p:nvPr/>
        </p:nvSpPr>
        <p:spPr>
          <a:xfrm>
            <a:off x="2298144" y="3279219"/>
            <a:ext cx="475298" cy="475298"/>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2443520" y="3318867"/>
            <a:ext cx="184428" cy="396002"/>
          </a:xfrm>
          <a:prstGeom prst="rect">
            <a:avLst/>
          </a:prstGeom>
          <a:noFill/>
          <a:ln/>
        </p:spPr>
        <p:txBody>
          <a:bodyPr wrap="none" rtlCol="0" anchor="t"/>
          <a:lstStyle/>
          <a:p>
            <a:pPr algn="ctr" indent="0" marL="0">
              <a:lnSpc>
                <a:spcPts val="3119"/>
              </a:lnSpc>
              <a:buNone/>
            </a:pPr>
            <a:r>
              <a:rPr lang="en-US" sz="2495" b="1" dirty="0">
                <a:solidFill>
                  <a:srgbClr val="272525"/>
                </a:solidFill>
                <a:latin typeface="p22-mackinac-pro" pitchFamily="34" charset="0"/>
                <a:ea typeface="p22-mackinac-pro" pitchFamily="34" charset="-122"/>
                <a:cs typeface="p22-mackinac-pro" pitchFamily="34" charset="-120"/>
              </a:rPr>
              <a:t>2</a:t>
            </a:r>
            <a:endParaRPr lang="en-US" sz="2495" dirty="0"/>
          </a:p>
        </p:txBody>
      </p:sp>
      <p:sp>
        <p:nvSpPr>
          <p:cNvPr id="11" name="Text 8"/>
          <p:cNvSpPr/>
          <p:nvPr/>
        </p:nvSpPr>
        <p:spPr>
          <a:xfrm>
            <a:off x="2984659" y="3351848"/>
            <a:ext cx="4914543" cy="330041"/>
          </a:xfrm>
          <a:prstGeom prst="rect">
            <a:avLst/>
          </a:prstGeom>
          <a:noFill/>
          <a:ln/>
        </p:spPr>
        <p:txBody>
          <a:bodyPr wrap="none" rtlCol="0" anchor="t"/>
          <a:lstStyle/>
          <a:p>
            <a:pPr indent="0" marL="0">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Time Management Apps and Software</a:t>
            </a:r>
            <a:endParaRPr lang="en-US" sz="2079" dirty="0"/>
          </a:p>
        </p:txBody>
      </p:sp>
      <p:sp>
        <p:nvSpPr>
          <p:cNvPr id="12" name="Text 9"/>
          <p:cNvSpPr/>
          <p:nvPr/>
        </p:nvSpPr>
        <p:spPr>
          <a:xfrm>
            <a:off x="2984659" y="3808571"/>
            <a:ext cx="9347597" cy="675799"/>
          </a:xfrm>
          <a:prstGeom prst="rect">
            <a:avLst/>
          </a:prstGeom>
          <a:noFill/>
          <a:ln/>
        </p:spPr>
        <p:txBody>
          <a:bodyPr wrap="square" rtlCol="0" anchor="t"/>
          <a:lstStyle/>
          <a:p>
            <a:pPr indent="0" marL="0">
              <a:lnSpc>
                <a:spcPts val="2661"/>
              </a:lnSpc>
              <a:buNone/>
            </a:pPr>
            <a:r>
              <a:rPr lang="en-US" sz="1663" dirty="0">
                <a:solidFill>
                  <a:srgbClr val="272525"/>
                </a:solidFill>
                <a:latin typeface="Eudoxus Sans" pitchFamily="34" charset="0"/>
                <a:ea typeface="Eudoxus Sans" pitchFamily="34" charset="-122"/>
                <a:cs typeface="Eudoxus Sans" pitchFamily="34" charset="-120"/>
              </a:rPr>
              <a:t>Apps and software like Toggl and Trello can help automate and track tasks to stay on top of projects.</a:t>
            </a:r>
            <a:endParaRPr lang="en-US" sz="1663" dirty="0"/>
          </a:p>
        </p:txBody>
      </p:sp>
      <p:sp>
        <p:nvSpPr>
          <p:cNvPr id="13" name="Shape 10"/>
          <p:cNvSpPr/>
          <p:nvPr/>
        </p:nvSpPr>
        <p:spPr>
          <a:xfrm>
            <a:off x="2298144" y="4860608"/>
            <a:ext cx="475298" cy="475298"/>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440900" y="4900255"/>
            <a:ext cx="189786" cy="396002"/>
          </a:xfrm>
          <a:prstGeom prst="rect">
            <a:avLst/>
          </a:prstGeom>
          <a:noFill/>
          <a:ln/>
        </p:spPr>
        <p:txBody>
          <a:bodyPr wrap="none" rtlCol="0" anchor="t"/>
          <a:lstStyle/>
          <a:p>
            <a:pPr algn="ctr" indent="0" marL="0">
              <a:lnSpc>
                <a:spcPts val="3119"/>
              </a:lnSpc>
              <a:buNone/>
            </a:pPr>
            <a:r>
              <a:rPr lang="en-US" sz="2495" b="1" dirty="0">
                <a:solidFill>
                  <a:srgbClr val="272525"/>
                </a:solidFill>
                <a:latin typeface="p22-mackinac-pro" pitchFamily="34" charset="0"/>
                <a:ea typeface="p22-mackinac-pro" pitchFamily="34" charset="-122"/>
                <a:cs typeface="p22-mackinac-pro" pitchFamily="34" charset="-120"/>
              </a:rPr>
              <a:t>3</a:t>
            </a:r>
            <a:endParaRPr lang="en-US" sz="2495" dirty="0"/>
          </a:p>
        </p:txBody>
      </p:sp>
      <p:sp>
        <p:nvSpPr>
          <p:cNvPr id="15" name="Text 12"/>
          <p:cNvSpPr/>
          <p:nvPr/>
        </p:nvSpPr>
        <p:spPr>
          <a:xfrm>
            <a:off x="2984659" y="4933236"/>
            <a:ext cx="2640568" cy="330041"/>
          </a:xfrm>
          <a:prstGeom prst="rect">
            <a:avLst/>
          </a:prstGeom>
          <a:noFill/>
          <a:ln/>
        </p:spPr>
        <p:txBody>
          <a:bodyPr wrap="none" rtlCol="0" anchor="t"/>
          <a:lstStyle/>
          <a:p>
            <a:pPr indent="0" marL="0">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Time Tracking Tools</a:t>
            </a:r>
            <a:endParaRPr lang="en-US" sz="2079" dirty="0"/>
          </a:p>
        </p:txBody>
      </p:sp>
      <p:sp>
        <p:nvSpPr>
          <p:cNvPr id="16" name="Text 13"/>
          <p:cNvSpPr/>
          <p:nvPr/>
        </p:nvSpPr>
        <p:spPr>
          <a:xfrm>
            <a:off x="2984659" y="5389959"/>
            <a:ext cx="9347597" cy="675799"/>
          </a:xfrm>
          <a:prstGeom prst="rect">
            <a:avLst/>
          </a:prstGeom>
          <a:noFill/>
          <a:ln/>
        </p:spPr>
        <p:txBody>
          <a:bodyPr wrap="square" rtlCol="0" anchor="t"/>
          <a:lstStyle/>
          <a:p>
            <a:pPr indent="0" marL="0">
              <a:lnSpc>
                <a:spcPts val="2661"/>
              </a:lnSpc>
              <a:buNone/>
            </a:pPr>
            <a:r>
              <a:rPr lang="en-US" sz="1663" dirty="0">
                <a:solidFill>
                  <a:srgbClr val="272525"/>
                </a:solidFill>
                <a:latin typeface="Eudoxus Sans" pitchFamily="34" charset="0"/>
                <a:ea typeface="Eudoxus Sans" pitchFamily="34" charset="-122"/>
                <a:cs typeface="Eudoxus Sans" pitchFamily="34" charset="-120"/>
              </a:rPr>
              <a:t>Tools like RescueTime and Klok allow you to track how much time you spend on different tasks so you can identify areas of improvement.</a:t>
            </a:r>
            <a:endParaRPr lang="en-US" sz="1663" dirty="0"/>
          </a:p>
        </p:txBody>
      </p:sp>
      <p:sp>
        <p:nvSpPr>
          <p:cNvPr id="17" name="Shape 14"/>
          <p:cNvSpPr/>
          <p:nvPr/>
        </p:nvSpPr>
        <p:spPr>
          <a:xfrm>
            <a:off x="2298144" y="6441996"/>
            <a:ext cx="475298" cy="475298"/>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2435900" y="6481643"/>
            <a:ext cx="199668" cy="396002"/>
          </a:xfrm>
          <a:prstGeom prst="rect">
            <a:avLst/>
          </a:prstGeom>
          <a:noFill/>
          <a:ln/>
        </p:spPr>
        <p:txBody>
          <a:bodyPr wrap="none" rtlCol="0" anchor="t"/>
          <a:lstStyle/>
          <a:p>
            <a:pPr algn="ctr" indent="0" marL="0">
              <a:lnSpc>
                <a:spcPts val="3119"/>
              </a:lnSpc>
              <a:buNone/>
            </a:pPr>
            <a:r>
              <a:rPr lang="en-US" sz="2495" b="1" dirty="0">
                <a:solidFill>
                  <a:srgbClr val="272525"/>
                </a:solidFill>
                <a:latin typeface="p22-mackinac-pro" pitchFamily="34" charset="0"/>
                <a:ea typeface="p22-mackinac-pro" pitchFamily="34" charset="-122"/>
                <a:cs typeface="p22-mackinac-pro" pitchFamily="34" charset="-120"/>
              </a:rPr>
              <a:t>4</a:t>
            </a:r>
            <a:endParaRPr lang="en-US" sz="2495" dirty="0"/>
          </a:p>
        </p:txBody>
      </p:sp>
      <p:sp>
        <p:nvSpPr>
          <p:cNvPr id="19" name="Text 16"/>
          <p:cNvSpPr/>
          <p:nvPr/>
        </p:nvSpPr>
        <p:spPr>
          <a:xfrm>
            <a:off x="2984659" y="6514624"/>
            <a:ext cx="2640568" cy="330041"/>
          </a:xfrm>
          <a:prstGeom prst="rect">
            <a:avLst/>
          </a:prstGeom>
          <a:noFill/>
          <a:ln/>
        </p:spPr>
        <p:txBody>
          <a:bodyPr wrap="none" rtlCol="0" anchor="t"/>
          <a:lstStyle/>
          <a:p>
            <a:pPr indent="0" marL="0">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Productivity Tools</a:t>
            </a:r>
            <a:endParaRPr lang="en-US" sz="2079" dirty="0"/>
          </a:p>
        </p:txBody>
      </p:sp>
      <p:sp>
        <p:nvSpPr>
          <p:cNvPr id="20" name="Text 17"/>
          <p:cNvSpPr/>
          <p:nvPr/>
        </p:nvSpPr>
        <p:spPr>
          <a:xfrm>
            <a:off x="2984659" y="6971348"/>
            <a:ext cx="9347597" cy="675799"/>
          </a:xfrm>
          <a:prstGeom prst="rect">
            <a:avLst/>
          </a:prstGeom>
          <a:noFill/>
          <a:ln/>
        </p:spPr>
        <p:txBody>
          <a:bodyPr wrap="square" rtlCol="0" anchor="t"/>
          <a:lstStyle/>
          <a:p>
            <a:pPr indent="0" marL="0">
              <a:lnSpc>
                <a:spcPts val="2661"/>
              </a:lnSpc>
              <a:buNone/>
            </a:pPr>
            <a:r>
              <a:rPr lang="en-US" sz="1663" dirty="0">
                <a:solidFill>
                  <a:srgbClr val="272525"/>
                </a:solidFill>
                <a:latin typeface="Eudoxus Sans" pitchFamily="34" charset="0"/>
                <a:ea typeface="Eudoxus Sans" pitchFamily="34" charset="-122"/>
                <a:cs typeface="Eudoxus Sans" pitchFamily="34" charset="-120"/>
              </a:rPr>
              <a:t>There are various productivity tools that can help automatically prioritize tasks, such as task management apps like Asana and Trello.</a:t>
            </a:r>
            <a:endParaRPr lang="en-US" sz="1663"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59223" y="574596"/>
            <a:ext cx="6238518" cy="652105"/>
          </a:xfrm>
          <a:prstGeom prst="rect">
            <a:avLst/>
          </a:prstGeom>
          <a:noFill/>
          <a:ln/>
        </p:spPr>
        <p:txBody>
          <a:bodyPr wrap="none" rtlCol="0" anchor="t"/>
          <a:lstStyle/>
          <a:p>
            <a:pPr indent="0" marL="0">
              <a:lnSpc>
                <a:spcPts val="5135"/>
              </a:lnSpc>
              <a:buNone/>
            </a:pPr>
            <a:r>
              <a:rPr lang="en-US" sz="4108" b="1" dirty="0">
                <a:solidFill>
                  <a:srgbClr val="000000"/>
                </a:solidFill>
                <a:latin typeface="p22-mackinac-pro" pitchFamily="34" charset="0"/>
                <a:ea typeface="p22-mackinac-pro" pitchFamily="34" charset="-122"/>
                <a:cs typeface="p22-mackinac-pro" pitchFamily="34" charset="-120"/>
              </a:rPr>
              <a:t>Tips for Reducing Stress </a:t>
            </a:r>
            <a:endParaRPr lang="en-US" sz="4108" dirty="0"/>
          </a:p>
        </p:txBody>
      </p:sp>
      <p:sp>
        <p:nvSpPr>
          <p:cNvPr id="5" name="Text 2"/>
          <p:cNvSpPr/>
          <p:nvPr/>
        </p:nvSpPr>
        <p:spPr>
          <a:xfrm>
            <a:off x="2359223" y="1539597"/>
            <a:ext cx="2608421" cy="325993"/>
          </a:xfrm>
          <a:prstGeom prst="rect">
            <a:avLst/>
          </a:prstGeom>
          <a:noFill/>
          <a:ln/>
        </p:spPr>
        <p:txBody>
          <a:bodyPr wrap="none" rtlCol="0" anchor="t"/>
          <a:lstStyle/>
          <a:p>
            <a:pPr indent="0" marL="0">
              <a:lnSpc>
                <a:spcPts val="2567"/>
              </a:lnSpc>
              <a:buNone/>
            </a:pPr>
            <a:r>
              <a:rPr lang="en-US" sz="2054" b="1" dirty="0">
                <a:solidFill>
                  <a:srgbClr val="000000"/>
                </a:solidFill>
                <a:latin typeface="p22-mackinac-pro" pitchFamily="34" charset="0"/>
                <a:ea typeface="p22-mackinac-pro" pitchFamily="34" charset="-122"/>
                <a:cs typeface="p22-mackinac-pro" pitchFamily="34" charset="-120"/>
              </a:rPr>
              <a:t>Exercise</a:t>
            </a:r>
            <a:endParaRPr lang="en-US" sz="2054" dirty="0"/>
          </a:p>
        </p:txBody>
      </p:sp>
      <p:sp>
        <p:nvSpPr>
          <p:cNvPr id="6" name="Text 3"/>
          <p:cNvSpPr/>
          <p:nvPr/>
        </p:nvSpPr>
        <p:spPr>
          <a:xfrm>
            <a:off x="2359223" y="2178487"/>
            <a:ext cx="9911953" cy="333851"/>
          </a:xfrm>
          <a:prstGeom prst="rect">
            <a:avLst/>
          </a:prstGeom>
          <a:noFill/>
          <a:ln/>
        </p:spPr>
        <p:txBody>
          <a:bodyPr wrap="none" rtlCol="0" anchor="t"/>
          <a:lstStyle/>
          <a:p>
            <a:pPr indent="0" marL="0">
              <a:lnSpc>
                <a:spcPts val="2629"/>
              </a:lnSpc>
              <a:buNone/>
            </a:pPr>
            <a:r>
              <a:rPr lang="en-US" sz="1643" dirty="0">
                <a:solidFill>
                  <a:srgbClr val="272525"/>
                </a:solidFill>
                <a:latin typeface="Eudoxus Sans" pitchFamily="34" charset="0"/>
                <a:ea typeface="Eudoxus Sans" pitchFamily="34" charset="-122"/>
                <a:cs typeface="Eudoxus Sans" pitchFamily="34" charset="-120"/>
              </a:rPr>
              <a:t>Regular exercise can help reduce stress and improve your overall wellbeing.</a:t>
            </a:r>
            <a:endParaRPr lang="en-US" sz="1643" dirty="0"/>
          </a:p>
        </p:txBody>
      </p:sp>
      <p:sp>
        <p:nvSpPr>
          <p:cNvPr id="7" name="Text 4"/>
          <p:cNvSpPr/>
          <p:nvPr/>
        </p:nvSpPr>
        <p:spPr>
          <a:xfrm>
            <a:off x="2359223" y="2825234"/>
            <a:ext cx="2608421" cy="325993"/>
          </a:xfrm>
          <a:prstGeom prst="rect">
            <a:avLst/>
          </a:prstGeom>
          <a:noFill/>
          <a:ln/>
        </p:spPr>
        <p:txBody>
          <a:bodyPr wrap="none" rtlCol="0" anchor="t"/>
          <a:lstStyle/>
          <a:p>
            <a:pPr indent="0" marL="0">
              <a:lnSpc>
                <a:spcPts val="2567"/>
              </a:lnSpc>
              <a:buNone/>
            </a:pPr>
            <a:r>
              <a:rPr lang="en-US" sz="2054" b="1" dirty="0">
                <a:solidFill>
                  <a:srgbClr val="000000"/>
                </a:solidFill>
                <a:latin typeface="p22-mackinac-pro" pitchFamily="34" charset="0"/>
                <a:ea typeface="p22-mackinac-pro" pitchFamily="34" charset="-122"/>
                <a:cs typeface="p22-mackinac-pro" pitchFamily="34" charset="-120"/>
              </a:rPr>
              <a:t>Meditation</a:t>
            </a:r>
            <a:endParaRPr lang="en-US" sz="2054" dirty="0"/>
          </a:p>
        </p:txBody>
      </p:sp>
      <p:sp>
        <p:nvSpPr>
          <p:cNvPr id="8" name="Text 5"/>
          <p:cNvSpPr/>
          <p:nvPr/>
        </p:nvSpPr>
        <p:spPr>
          <a:xfrm>
            <a:off x="2359223" y="3464123"/>
            <a:ext cx="9911953" cy="333851"/>
          </a:xfrm>
          <a:prstGeom prst="rect">
            <a:avLst/>
          </a:prstGeom>
          <a:noFill/>
          <a:ln/>
        </p:spPr>
        <p:txBody>
          <a:bodyPr wrap="none" rtlCol="0" anchor="t"/>
          <a:lstStyle/>
          <a:p>
            <a:pPr indent="0" marL="0">
              <a:lnSpc>
                <a:spcPts val="2629"/>
              </a:lnSpc>
              <a:buNone/>
            </a:pPr>
            <a:r>
              <a:rPr lang="en-US" sz="1643" dirty="0">
                <a:solidFill>
                  <a:srgbClr val="272525"/>
                </a:solidFill>
                <a:latin typeface="Eudoxus Sans" pitchFamily="34" charset="0"/>
                <a:ea typeface="Eudoxus Sans" pitchFamily="34" charset="-122"/>
                <a:cs typeface="Eudoxus Sans" pitchFamily="34" charset="-120"/>
              </a:rPr>
              <a:t>Meditation can help reduce stress and anxiety by calming the mind and body.</a:t>
            </a:r>
            <a:endParaRPr lang="en-US" sz="1643" dirty="0"/>
          </a:p>
        </p:txBody>
      </p:sp>
      <p:sp>
        <p:nvSpPr>
          <p:cNvPr id="9" name="Text 6"/>
          <p:cNvSpPr/>
          <p:nvPr/>
        </p:nvSpPr>
        <p:spPr>
          <a:xfrm>
            <a:off x="2359223" y="4110871"/>
            <a:ext cx="2608421" cy="325993"/>
          </a:xfrm>
          <a:prstGeom prst="rect">
            <a:avLst/>
          </a:prstGeom>
          <a:noFill/>
          <a:ln/>
        </p:spPr>
        <p:txBody>
          <a:bodyPr wrap="none" rtlCol="0" anchor="t"/>
          <a:lstStyle/>
          <a:p>
            <a:pPr indent="0" marL="0">
              <a:lnSpc>
                <a:spcPts val="2567"/>
              </a:lnSpc>
              <a:buNone/>
            </a:pPr>
            <a:r>
              <a:rPr lang="en-US" sz="2054" b="1" dirty="0">
                <a:solidFill>
                  <a:srgbClr val="000000"/>
                </a:solidFill>
                <a:latin typeface="p22-mackinac-pro" pitchFamily="34" charset="0"/>
                <a:ea typeface="p22-mackinac-pro" pitchFamily="34" charset="-122"/>
                <a:cs typeface="p22-mackinac-pro" pitchFamily="34" charset="-120"/>
              </a:rPr>
              <a:t>Get Enough Sleep</a:t>
            </a:r>
            <a:endParaRPr lang="en-US" sz="2054" dirty="0"/>
          </a:p>
        </p:txBody>
      </p:sp>
      <p:sp>
        <p:nvSpPr>
          <p:cNvPr id="10" name="Text 7"/>
          <p:cNvSpPr/>
          <p:nvPr/>
        </p:nvSpPr>
        <p:spPr>
          <a:xfrm>
            <a:off x="2359223" y="4749760"/>
            <a:ext cx="9911953" cy="333851"/>
          </a:xfrm>
          <a:prstGeom prst="rect">
            <a:avLst/>
          </a:prstGeom>
          <a:noFill/>
          <a:ln/>
        </p:spPr>
        <p:txBody>
          <a:bodyPr wrap="none" rtlCol="0" anchor="t"/>
          <a:lstStyle/>
          <a:p>
            <a:pPr indent="0" marL="0">
              <a:lnSpc>
                <a:spcPts val="2629"/>
              </a:lnSpc>
              <a:buNone/>
            </a:pPr>
            <a:r>
              <a:rPr lang="en-US" sz="1643" dirty="0">
                <a:solidFill>
                  <a:srgbClr val="272525"/>
                </a:solidFill>
                <a:latin typeface="Eudoxus Sans" pitchFamily="34" charset="0"/>
                <a:ea typeface="Eudoxus Sans" pitchFamily="34" charset="-122"/>
                <a:cs typeface="Eudoxus Sans" pitchFamily="34" charset="-120"/>
              </a:rPr>
              <a:t> Getting enough sleep is essential for reducing stress and improving mental clarity. </a:t>
            </a:r>
            <a:endParaRPr lang="en-US" sz="1643" dirty="0"/>
          </a:p>
        </p:txBody>
      </p:sp>
      <p:sp>
        <p:nvSpPr>
          <p:cNvPr id="11" name="Text 8"/>
          <p:cNvSpPr/>
          <p:nvPr/>
        </p:nvSpPr>
        <p:spPr>
          <a:xfrm>
            <a:off x="2359223" y="5396508"/>
            <a:ext cx="2608421" cy="325993"/>
          </a:xfrm>
          <a:prstGeom prst="rect">
            <a:avLst/>
          </a:prstGeom>
          <a:noFill/>
          <a:ln/>
        </p:spPr>
        <p:txBody>
          <a:bodyPr wrap="none" rtlCol="0" anchor="t"/>
          <a:lstStyle/>
          <a:p>
            <a:pPr indent="0" marL="0">
              <a:lnSpc>
                <a:spcPts val="2567"/>
              </a:lnSpc>
              <a:buNone/>
            </a:pPr>
            <a:r>
              <a:rPr lang="en-US" sz="2054" b="1" dirty="0">
                <a:solidFill>
                  <a:srgbClr val="000000"/>
                </a:solidFill>
                <a:latin typeface="p22-mackinac-pro" pitchFamily="34" charset="0"/>
                <a:ea typeface="p22-mackinac-pro" pitchFamily="34" charset="-122"/>
                <a:cs typeface="p22-mackinac-pro" pitchFamily="34" charset="-120"/>
              </a:rPr>
              <a:t>Take Breaks</a:t>
            </a:r>
            <a:endParaRPr lang="en-US" sz="2054" dirty="0"/>
          </a:p>
        </p:txBody>
      </p:sp>
      <p:sp>
        <p:nvSpPr>
          <p:cNvPr id="12" name="Text 9"/>
          <p:cNvSpPr/>
          <p:nvPr/>
        </p:nvSpPr>
        <p:spPr>
          <a:xfrm>
            <a:off x="2359223" y="6035397"/>
            <a:ext cx="9911953" cy="333851"/>
          </a:xfrm>
          <a:prstGeom prst="rect">
            <a:avLst/>
          </a:prstGeom>
          <a:noFill/>
          <a:ln/>
        </p:spPr>
        <p:txBody>
          <a:bodyPr wrap="none" rtlCol="0" anchor="t"/>
          <a:lstStyle/>
          <a:p>
            <a:pPr indent="0" marL="0">
              <a:lnSpc>
                <a:spcPts val="2629"/>
              </a:lnSpc>
              <a:buNone/>
            </a:pPr>
            <a:r>
              <a:rPr lang="en-US" sz="1643" dirty="0">
                <a:solidFill>
                  <a:srgbClr val="272525"/>
                </a:solidFill>
                <a:latin typeface="Eudoxus Sans" pitchFamily="34" charset="0"/>
                <a:ea typeface="Eudoxus Sans" pitchFamily="34" charset="-122"/>
                <a:cs typeface="Eudoxus Sans" pitchFamily="34" charset="-120"/>
              </a:rPr>
              <a:t>Taking regular breaks throughout the day can help reduce stress and improve focus.</a:t>
            </a:r>
            <a:endParaRPr lang="en-US" sz="1643" dirty="0"/>
          </a:p>
        </p:txBody>
      </p:sp>
      <p:sp>
        <p:nvSpPr>
          <p:cNvPr id="13" name="Text 10"/>
          <p:cNvSpPr/>
          <p:nvPr/>
        </p:nvSpPr>
        <p:spPr>
          <a:xfrm>
            <a:off x="2359223" y="6682145"/>
            <a:ext cx="2608421" cy="325993"/>
          </a:xfrm>
          <a:prstGeom prst="rect">
            <a:avLst/>
          </a:prstGeom>
          <a:noFill/>
          <a:ln/>
        </p:spPr>
        <p:txBody>
          <a:bodyPr wrap="none" rtlCol="0" anchor="t"/>
          <a:lstStyle/>
          <a:p>
            <a:pPr indent="0" marL="0">
              <a:lnSpc>
                <a:spcPts val="2567"/>
              </a:lnSpc>
              <a:buNone/>
            </a:pPr>
            <a:r>
              <a:rPr lang="en-US" sz="2054" b="1" dirty="0">
                <a:solidFill>
                  <a:srgbClr val="000000"/>
                </a:solidFill>
                <a:latin typeface="p22-mackinac-pro" pitchFamily="34" charset="0"/>
                <a:ea typeface="p22-mackinac-pro" pitchFamily="34" charset="-122"/>
                <a:cs typeface="p22-mackinac-pro" pitchFamily="34" charset="-120"/>
              </a:rPr>
              <a:t>Talk to Someone</a:t>
            </a:r>
            <a:endParaRPr lang="en-US" sz="2054" dirty="0"/>
          </a:p>
        </p:txBody>
      </p:sp>
      <p:sp>
        <p:nvSpPr>
          <p:cNvPr id="14" name="Text 11"/>
          <p:cNvSpPr/>
          <p:nvPr/>
        </p:nvSpPr>
        <p:spPr>
          <a:xfrm>
            <a:off x="2359223" y="7321034"/>
            <a:ext cx="9911953" cy="333851"/>
          </a:xfrm>
          <a:prstGeom prst="rect">
            <a:avLst/>
          </a:prstGeom>
          <a:noFill/>
          <a:ln/>
        </p:spPr>
        <p:txBody>
          <a:bodyPr wrap="none" rtlCol="0" anchor="t"/>
          <a:lstStyle/>
          <a:p>
            <a:pPr indent="0" marL="0">
              <a:lnSpc>
                <a:spcPts val="2629"/>
              </a:lnSpc>
              <a:buNone/>
            </a:pPr>
            <a:r>
              <a:rPr lang="en-US" sz="1643" dirty="0">
                <a:solidFill>
                  <a:srgbClr val="272525"/>
                </a:solidFill>
                <a:latin typeface="Eudoxus Sans" pitchFamily="34" charset="0"/>
                <a:ea typeface="Eudoxus Sans" pitchFamily="34" charset="-122"/>
                <a:cs typeface="Eudoxus Sans" pitchFamily="34" charset="-120"/>
              </a:rPr>
              <a:t>Talking to a friend,</a:t>
            </a:r>
            <a:endParaRPr lang="en-US" sz="1643"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979063"/>
            <a:ext cx="7280077"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Lets all de-stress right now</a:t>
            </a:r>
            <a:endParaRPr lang="en-US" sz="4374" dirty="0"/>
          </a:p>
        </p:txBody>
      </p:sp>
      <p:sp>
        <p:nvSpPr>
          <p:cNvPr id="6" name="Text 2"/>
          <p:cNvSpPr/>
          <p:nvPr/>
        </p:nvSpPr>
        <p:spPr>
          <a:xfrm>
            <a:off x="1188601" y="4006691"/>
            <a:ext cx="7122200"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272525"/>
                </a:solidFill>
                <a:latin typeface="Eudoxus Sans" pitchFamily="34" charset="0"/>
                <a:ea typeface="Eudoxus Sans" pitchFamily="34" charset="-122"/>
                <a:cs typeface="Eudoxus Sans" pitchFamily="34" charset="-120"/>
              </a:rPr>
              <a:t> Take a few deep breaths. Close your eyes and focus on your breath.</a:t>
            </a:r>
            <a:endParaRPr lang="en-US" sz="1750" dirty="0"/>
          </a:p>
        </p:txBody>
      </p:sp>
      <p:sp>
        <p:nvSpPr>
          <p:cNvPr id="7" name="Text 3"/>
          <p:cNvSpPr/>
          <p:nvPr/>
        </p:nvSpPr>
        <p:spPr>
          <a:xfrm>
            <a:off x="1188601" y="4450913"/>
            <a:ext cx="7122200"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272525"/>
                </a:solidFill>
                <a:latin typeface="Eudoxus Sans" pitchFamily="34" charset="0"/>
                <a:ea typeface="Eudoxus Sans" pitchFamily="34" charset="-122"/>
                <a:cs typeface="Eudoxus Sans" pitchFamily="34" charset="-120"/>
              </a:rPr>
              <a:t>Stretch your body. Take a few minutes to do some gentle stretching.</a:t>
            </a:r>
            <a:endParaRPr lang="en-US" sz="1750" dirty="0"/>
          </a:p>
        </p:txBody>
      </p:sp>
      <p:sp>
        <p:nvSpPr>
          <p:cNvPr id="8" name="Text 4"/>
          <p:cNvSpPr/>
          <p:nvPr/>
        </p:nvSpPr>
        <p:spPr>
          <a:xfrm>
            <a:off x="1188601" y="4895136"/>
            <a:ext cx="7122200"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272525"/>
                </a:solidFill>
                <a:latin typeface="Eudoxus Sans" pitchFamily="34" charset="0"/>
                <a:ea typeface="Eudoxus Sans" pitchFamily="34" charset="-122"/>
                <a:cs typeface="Eudoxus Sans" pitchFamily="34" charset="-120"/>
              </a:rPr>
              <a:t>Listen to calming music. Put on some relaxing</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2024-03-24T14:57:55Z</dcterms:created>
  <dcterms:modified xsi:type="dcterms:W3CDTF">2024-03-24T14:57:55Z</dcterms:modified>
</cp:coreProperties>
</file>